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68" r:id="rId2"/>
    <p:sldId id="257" r:id="rId3"/>
    <p:sldId id="275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7" r:id="rId14"/>
    <p:sldId id="288" r:id="rId15"/>
    <p:sldId id="289" r:id="rId16"/>
    <p:sldId id="263" r:id="rId17"/>
  </p:sldIdLst>
  <p:sldSz cx="9144000" cy="6858000" type="screen4x3"/>
  <p:notesSz cx="6858000" cy="9144000"/>
  <p:embeddedFontLst>
    <p:embeddedFont>
      <p:font typeface="微软雅黑" panose="020B0503020204020204" pitchFamily="34" charset="-122"/>
      <p:regular r:id="rId19"/>
      <p:bold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楷体" panose="02010609060101010101" pitchFamily="49" charset="-122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杨聪晖" initials="杨聪晖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B6E8"/>
    <a:srgbClr val="EA545F"/>
    <a:srgbClr val="62C5DC"/>
    <a:srgbClr val="466E8C"/>
    <a:srgbClr val="7BA9CA"/>
    <a:srgbClr val="F2F2F2"/>
    <a:srgbClr val="508EFF"/>
    <a:srgbClr val="BB9F7A"/>
    <a:srgbClr val="649788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1" autoAdjust="0"/>
    <p:restoredTop sz="85767" autoAdjust="0"/>
  </p:normalViewPr>
  <p:slideViewPr>
    <p:cSldViewPr snapToGrid="0" showGuides="1">
      <p:cViewPr varScale="1">
        <p:scale>
          <a:sx n="93" d="100"/>
          <a:sy n="93" d="100"/>
        </p:scale>
        <p:origin x="160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13160-C854-4C5D-BE71-81B558B8483F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A2FEA-6412-488D-BE65-011F74FA7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972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A2FEA-6412-488D-BE65-011F74FA7F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031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22464" y="5743939"/>
            <a:ext cx="1538459" cy="1455746"/>
          </a:xfrm>
          <a:prstGeom prst="rect">
            <a:avLst/>
          </a:prstGeom>
          <a:blipFill>
            <a:blip r:embed="rId2" cstate="print">
              <a:alphaModFix amt="8000"/>
              <a:lum bright="70000" contrast="-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0" y="6138790"/>
            <a:ext cx="2434233" cy="329575"/>
          </a:xfrm>
          <a:prstGeom prst="rect">
            <a:avLst/>
          </a:prstGeom>
        </p:spPr>
      </p:pic>
      <p:pic>
        <p:nvPicPr>
          <p:cNvPr id="5" name="Picture 2" descr="F:\2019人教音像社\信息技术\设计图【待补充】\图片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315" y="-61612"/>
            <a:ext cx="9401398" cy="696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8815" y="1047501"/>
            <a:ext cx="76028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活动二：比较不同格式的图像文件</a:t>
            </a:r>
          </a:p>
        </p:txBody>
      </p:sp>
      <p:sp>
        <p:nvSpPr>
          <p:cNvPr id="7" name="等腰三角形 8"/>
          <p:cNvSpPr/>
          <p:nvPr/>
        </p:nvSpPr>
        <p:spPr>
          <a:xfrm rot="5400000">
            <a:off x="508266" y="1404476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40" name="任意多边形 16"/>
          <p:cNvSpPr/>
          <p:nvPr/>
        </p:nvSpPr>
        <p:spPr>
          <a:xfrm rot="10800000" flipH="1">
            <a:off x="232996" y="1967692"/>
            <a:ext cx="8678007" cy="4548854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972272" y="3049916"/>
            <a:ext cx="7211029" cy="2146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latin typeface="微软雅黑" panose="020B0503020204020204" charset="-122"/>
                <a:ea typeface="楷体_GB2312" panose="02010609030101010101" pitchFamily="49" charset="-122"/>
              </a:rPr>
              <a:t>　　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请用“画图”软件打开老师共享的四个文件，先查看图像的尺寸，并观察其质量。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记录不同图像文件格式和文件大小，上网查询各种文件格式的特点，跟同学交流。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endParaRPr lang="zh-CN" altLang="en-US" sz="2000" b="1" noProof="1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5749" y="184150"/>
            <a:ext cx="759452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1.2.3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数据编码</a:t>
            </a:r>
            <a:r>
              <a:rPr lang="en-US" altLang="zh-CN" sz="4000" b="1" kern="0" dirty="0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+mj-cs"/>
              </a:rPr>
              <a:t>——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图像编码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8815" y="1047501"/>
            <a:ext cx="76028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不同的图像编码</a:t>
            </a:r>
          </a:p>
        </p:txBody>
      </p:sp>
      <p:sp>
        <p:nvSpPr>
          <p:cNvPr id="7" name="等腰三角形 8"/>
          <p:cNvSpPr/>
          <p:nvPr/>
        </p:nvSpPr>
        <p:spPr>
          <a:xfrm rot="5400000">
            <a:off x="508266" y="1404476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40" name="任意多边形 16"/>
          <p:cNvSpPr/>
          <p:nvPr/>
        </p:nvSpPr>
        <p:spPr>
          <a:xfrm rot="10800000" flipH="1">
            <a:off x="232996" y="1967692"/>
            <a:ext cx="8678007" cy="4548854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972272" y="2856002"/>
            <a:ext cx="7211029" cy="2772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latin typeface="微软雅黑" panose="020B0503020204020204" charset="-122"/>
                <a:ea typeface="楷体_GB2312" panose="02010609030101010101" pitchFamily="49" charset="-122"/>
              </a:rPr>
              <a:t>　　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JPEG2000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是一种同时支持有损和无损压缩的编码方式。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GIF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是一种基于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LZW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算法的连续色调的无损压缩编码方式。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PNG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使用从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LZ77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派生的无损数据压缩编码方式。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不同的图像格式也意味着不同的压缩编码方式，都是由具体的压缩编码算法实现的。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endParaRPr lang="zh-CN" altLang="en-US" sz="2000" b="1" noProof="1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5749" y="184150"/>
            <a:ext cx="789755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1.2.3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数据编码</a:t>
            </a:r>
            <a:r>
              <a:rPr lang="en-US" altLang="zh-CN" sz="4000" b="1" kern="0" dirty="0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+mj-cs"/>
              </a:rPr>
              <a:t>——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图像编码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8815" y="1047501"/>
            <a:ext cx="76028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活动三：图像的简单处理</a:t>
            </a:r>
          </a:p>
        </p:txBody>
      </p:sp>
      <p:sp>
        <p:nvSpPr>
          <p:cNvPr id="7" name="等腰三角形 8"/>
          <p:cNvSpPr/>
          <p:nvPr/>
        </p:nvSpPr>
        <p:spPr>
          <a:xfrm rot="5400000">
            <a:off x="508266" y="1404476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40" name="任意多边形 16"/>
          <p:cNvSpPr/>
          <p:nvPr/>
        </p:nvSpPr>
        <p:spPr>
          <a:xfrm rot="10800000" flipH="1">
            <a:off x="232996" y="1967692"/>
            <a:ext cx="8678007" cy="4548854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022424" y="3576051"/>
            <a:ext cx="7099150" cy="2093325"/>
            <a:chOff x="888815" y="3043922"/>
            <a:chExt cx="7099150" cy="2093325"/>
          </a:xfrm>
        </p:grpSpPr>
        <p:pic>
          <p:nvPicPr>
            <p:cNvPr id="9" name="图片 8" descr="health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815" y="3043922"/>
              <a:ext cx="3850948" cy="209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9" descr="health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9595" y="3043922"/>
              <a:ext cx="3128370" cy="209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/>
          <p:cNvSpPr/>
          <p:nvPr/>
        </p:nvSpPr>
        <p:spPr>
          <a:xfrm>
            <a:off x="972272" y="2427616"/>
            <a:ext cx="7211029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latin typeface="微软雅黑" panose="020B0503020204020204" charset="-122"/>
                <a:ea typeface="楷体_GB2312" panose="02010609030101010101" pitchFamily="49" charset="-122"/>
              </a:rPr>
              <a:t>　　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请在网上查找一些自己感兴趣的素材图片，保存到计算机中备用。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5750" y="184150"/>
            <a:ext cx="76972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1.2.3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数据编码</a:t>
            </a:r>
            <a:r>
              <a:rPr lang="en-US" altLang="zh-CN" sz="4000" b="1" kern="0" dirty="0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+mj-cs"/>
              </a:rPr>
              <a:t>——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图像编码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8815" y="1047501"/>
            <a:ext cx="76028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466E8C"/>
                </a:solidFill>
                <a:effectLst/>
              </a:rPr>
              <a:t>Photoshop</a:t>
            </a:r>
            <a:r>
              <a:rPr lang="zh-CN" altLang="en-US" sz="3200" dirty="0">
                <a:solidFill>
                  <a:srgbClr val="466E8C"/>
                </a:solidFill>
                <a:effectLst/>
              </a:rPr>
              <a:t>中的图像处理基本操作</a:t>
            </a:r>
          </a:p>
        </p:txBody>
      </p:sp>
      <p:sp>
        <p:nvSpPr>
          <p:cNvPr id="7" name="等腰三角形 8"/>
          <p:cNvSpPr/>
          <p:nvPr/>
        </p:nvSpPr>
        <p:spPr>
          <a:xfrm rot="5400000">
            <a:off x="508266" y="1404476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3890" y="2360930"/>
            <a:ext cx="7856855" cy="3928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latin typeface="微软雅黑" panose="020B0503020204020204" charset="-122"/>
                <a:ea typeface="楷体_GB2312" panose="02010609030101010101" pitchFamily="49" charset="-122"/>
              </a:rPr>
              <a:t>　　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启动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Photoshop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：单击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【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开始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—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所有程序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  <a:sym typeface="+mn-ea"/>
              </a:rPr>
              <a:t>—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Adobe Photoshop】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，启动软件； </a:t>
            </a:r>
          </a:p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新建图像文档：单击菜单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【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文件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  <a:sym typeface="+mn-ea"/>
              </a:rPr>
              <a:t>—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新建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】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，可以改变图片宽度和高度（注意单位）； </a:t>
            </a:r>
          </a:p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改变图像大小：单击菜单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【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图像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  <a:sym typeface="+mn-ea"/>
              </a:rPr>
              <a:t>—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图像大小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】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；</a:t>
            </a:r>
          </a:p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抠图并复制：打开素材文件，使用各种选择工具（磁性套索、魔棒工具、快速选择工具等）选取相应部分，单击菜单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【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编辑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  <a:sym typeface="+mn-ea"/>
              </a:rPr>
              <a:t>—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拷贝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】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命令，回到本文件，单击菜单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【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编辑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  <a:sym typeface="+mn-ea"/>
              </a:rPr>
              <a:t>—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粘贴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】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；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</a:t>
            </a:r>
          </a:p>
        </p:txBody>
      </p:sp>
      <p:sp>
        <p:nvSpPr>
          <p:cNvPr id="8" name="任意多边形 16"/>
          <p:cNvSpPr/>
          <p:nvPr/>
        </p:nvSpPr>
        <p:spPr>
          <a:xfrm rot="10800000" flipH="1">
            <a:off x="232996" y="1967692"/>
            <a:ext cx="8678007" cy="4548854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85750" y="184150"/>
            <a:ext cx="768699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1.2.3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数据编码</a:t>
            </a:r>
            <a:r>
              <a:rPr lang="en-US" altLang="zh-CN" sz="4000" b="1" kern="0" dirty="0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+mj-cs"/>
              </a:rPr>
              <a:t>——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图像编码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8815" y="1047501"/>
            <a:ext cx="76028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466E8C"/>
                </a:solidFill>
                <a:effectLst/>
              </a:rPr>
              <a:t>Photoshop</a:t>
            </a:r>
            <a:r>
              <a:rPr lang="zh-CN" altLang="en-US" sz="3200" dirty="0">
                <a:solidFill>
                  <a:srgbClr val="466E8C"/>
                </a:solidFill>
                <a:effectLst/>
              </a:rPr>
              <a:t>中的图像处理基本操作</a:t>
            </a:r>
          </a:p>
        </p:txBody>
      </p:sp>
      <p:sp>
        <p:nvSpPr>
          <p:cNvPr id="7" name="等腰三角形 8"/>
          <p:cNvSpPr/>
          <p:nvPr/>
        </p:nvSpPr>
        <p:spPr>
          <a:xfrm rot="5400000">
            <a:off x="508266" y="1404476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88815" y="2800686"/>
            <a:ext cx="7454970" cy="2563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添加标题文字：使用工具箱中的文字工具，在合适的位置添加文字，设置字体字号；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设置文字效果：右击文字图层，选择“混合选项”，设置“发光”“阴影”等各种效果；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保存文件：执行“文件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/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存储为”命令，选择合适的文件格式并保存。 </a:t>
            </a:r>
          </a:p>
        </p:txBody>
      </p:sp>
      <p:sp>
        <p:nvSpPr>
          <p:cNvPr id="8" name="任意多边形 16"/>
          <p:cNvSpPr/>
          <p:nvPr/>
        </p:nvSpPr>
        <p:spPr>
          <a:xfrm rot="10800000" flipH="1">
            <a:off x="232996" y="1967692"/>
            <a:ext cx="8678007" cy="4548854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85750" y="184150"/>
            <a:ext cx="7522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1.2.3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数据编码</a:t>
            </a:r>
            <a:r>
              <a:rPr lang="en-US" altLang="zh-CN" sz="4000" b="1" kern="0" dirty="0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+mj-cs"/>
              </a:rPr>
              <a:t>——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图像编码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8815" y="1047501"/>
            <a:ext cx="76028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课堂小结</a:t>
            </a:r>
          </a:p>
        </p:txBody>
      </p:sp>
      <p:sp>
        <p:nvSpPr>
          <p:cNvPr id="7" name="等腰三角形 8"/>
          <p:cNvSpPr/>
          <p:nvPr/>
        </p:nvSpPr>
        <p:spPr>
          <a:xfrm rot="5400000">
            <a:off x="508266" y="1404476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3847" y="2951156"/>
            <a:ext cx="7359937" cy="1953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图像数字化的基本过程是什么？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什么是采样、量化和编码？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位图文件的大小如何计算？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图像编码体现在哪些方面？</a:t>
            </a:r>
          </a:p>
        </p:txBody>
      </p:sp>
      <p:sp>
        <p:nvSpPr>
          <p:cNvPr id="8" name="任意多边形 16"/>
          <p:cNvSpPr/>
          <p:nvPr/>
        </p:nvSpPr>
        <p:spPr>
          <a:xfrm rot="10800000" flipH="1">
            <a:off x="232996" y="1967692"/>
            <a:ext cx="8678007" cy="4548854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85750" y="184150"/>
            <a:ext cx="781028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1.2.3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数据编码</a:t>
            </a:r>
            <a:r>
              <a:rPr lang="en-US" altLang="zh-CN" sz="4000" b="1" kern="0" dirty="0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+mj-cs"/>
              </a:rPr>
              <a:t>——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图像编码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6675" y="21050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04997" y="2330635"/>
            <a:ext cx="5334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solidFill>
                  <a:schemeClr val="bg1"/>
                </a:solidFill>
                <a:effectLst/>
              </a:rPr>
              <a:t>谢谢观看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04997" y="3103556"/>
            <a:ext cx="533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ker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en-US" altLang="zh-CN" sz="2000" dirty="0">
                <a:effectLst/>
              </a:rPr>
              <a:t>Thanks  for  watching</a:t>
            </a:r>
            <a:endParaRPr lang="zh-CN" altLang="en-US" sz="2000" dirty="0"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6675" y="25622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9927" y="3075940"/>
            <a:ext cx="760351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  <a:effectLst/>
              </a:rPr>
              <a:t>1.2.3 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数据编码</a:t>
            </a:r>
            <a:r>
              <a:rPr lang="en-US" altLang="zh-CN" dirty="0">
                <a:solidFill>
                  <a:schemeClr val="bg1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图像编码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5749" y="184150"/>
            <a:ext cx="76356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1.2.3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数据编码</a:t>
            </a:r>
            <a:r>
              <a:rPr lang="en-US" altLang="zh-CN" sz="4000" b="1" kern="0" dirty="0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+mj-cs"/>
              </a:rPr>
              <a:t>——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图像编码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88815" y="1047501"/>
            <a:ext cx="76028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你看到过图像的编码吗？</a:t>
            </a:r>
          </a:p>
        </p:txBody>
      </p:sp>
      <p:sp>
        <p:nvSpPr>
          <p:cNvPr id="7" name="等腰三角形 8"/>
          <p:cNvSpPr/>
          <p:nvPr/>
        </p:nvSpPr>
        <p:spPr>
          <a:xfrm rot="5400000">
            <a:off x="508266" y="1404476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40" name="任意多边形 16"/>
          <p:cNvSpPr/>
          <p:nvPr/>
        </p:nvSpPr>
        <p:spPr>
          <a:xfrm rot="10800000" flipH="1">
            <a:off x="232996" y="2037143"/>
            <a:ext cx="8678007" cy="4083989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 descr="图像编码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15" y="2162575"/>
            <a:ext cx="3939913" cy="3578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227320" y="3045460"/>
            <a:ext cx="3263900" cy="206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b="1" noProof="1">
                <a:latin typeface="微软雅黑" panose="020B0503020204020204" charset="-122"/>
                <a:ea typeface="楷体_GB2312" panose="02010609030101010101" pitchFamily="49" charset="-122"/>
              </a:rPr>
              <a:t>　　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用记事本打开图像文件是一堆乱码。</a:t>
            </a:r>
          </a:p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用编码查看器（Free Hex Editor Neo）打开图像，可以查看图像的二进制编码。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8815" y="1047501"/>
            <a:ext cx="76028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图像的数字化</a:t>
            </a:r>
          </a:p>
        </p:txBody>
      </p:sp>
      <p:sp>
        <p:nvSpPr>
          <p:cNvPr id="7" name="等腰三角形 8"/>
          <p:cNvSpPr/>
          <p:nvPr/>
        </p:nvSpPr>
        <p:spPr>
          <a:xfrm rot="5400000">
            <a:off x="508266" y="1404476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40" name="任意多边形 16"/>
          <p:cNvSpPr/>
          <p:nvPr/>
        </p:nvSpPr>
        <p:spPr>
          <a:xfrm rot="10800000" flipH="1">
            <a:off x="232996" y="1967692"/>
            <a:ext cx="8678007" cy="4548854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28"/>
          <p:cNvGrpSpPr/>
          <p:nvPr/>
        </p:nvGrpSpPr>
        <p:grpSpPr bwMode="auto">
          <a:xfrm>
            <a:off x="1279981" y="3704505"/>
            <a:ext cx="6521420" cy="718240"/>
            <a:chOff x="2698" y="8184"/>
            <a:chExt cx="11731" cy="1292"/>
          </a:xfrm>
        </p:grpSpPr>
        <p:sp>
          <p:nvSpPr>
            <p:cNvPr id="12" name="流程图: 可选过程 11"/>
            <p:cNvSpPr/>
            <p:nvPr/>
          </p:nvSpPr>
          <p:spPr>
            <a:xfrm>
              <a:off x="2698" y="8184"/>
              <a:ext cx="2326" cy="1292"/>
            </a:xfrm>
            <a:prstGeom prst="flowChartAlternateProcess">
              <a:avLst/>
            </a:prstGeom>
            <a:solidFill>
              <a:srgbClr val="5EB6E8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noProof="1">
                  <a:latin typeface="微软雅黑" panose="020B0503020204020204" charset="-122"/>
                  <a:ea typeface="楷体_GB2312" panose="02010609030101010101" pitchFamily="49" charset="-122"/>
                </a:rPr>
                <a:t>采 样</a:t>
              </a:r>
            </a:p>
          </p:txBody>
        </p:sp>
        <p:sp>
          <p:nvSpPr>
            <p:cNvPr id="13" name="流程图: 可选过程 12"/>
            <p:cNvSpPr/>
            <p:nvPr/>
          </p:nvSpPr>
          <p:spPr>
            <a:xfrm>
              <a:off x="11998" y="8184"/>
              <a:ext cx="2431" cy="1292"/>
            </a:xfrm>
            <a:prstGeom prst="flowChartAlternateProcess">
              <a:avLst/>
            </a:prstGeom>
            <a:solidFill>
              <a:srgbClr val="5EB6E8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noProof="1">
                  <a:latin typeface="微软雅黑" panose="020B0503020204020204" charset="-122"/>
                  <a:ea typeface="楷体_GB2312" panose="02010609030101010101" pitchFamily="49" charset="-122"/>
                </a:rPr>
                <a:t>编 码</a:t>
              </a:r>
            </a:p>
          </p:txBody>
        </p:sp>
        <p:sp>
          <p:nvSpPr>
            <p:cNvPr id="15" name="右箭头 14"/>
            <p:cNvSpPr/>
            <p:nvPr/>
          </p:nvSpPr>
          <p:spPr>
            <a:xfrm>
              <a:off x="5604" y="8572"/>
              <a:ext cx="832" cy="655"/>
            </a:xfrm>
            <a:prstGeom prst="rightArrow">
              <a:avLst>
                <a:gd name="adj1" fmla="val 50000"/>
                <a:gd name="adj2" fmla="val 6748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noProof="1"/>
            </a:p>
          </p:txBody>
        </p:sp>
        <p:sp>
          <p:nvSpPr>
            <p:cNvPr id="16" name="右箭头 15"/>
            <p:cNvSpPr/>
            <p:nvPr/>
          </p:nvSpPr>
          <p:spPr>
            <a:xfrm>
              <a:off x="10816" y="8572"/>
              <a:ext cx="833" cy="655"/>
            </a:xfrm>
            <a:prstGeom prst="rightArrow">
              <a:avLst>
                <a:gd name="adj1" fmla="val 50000"/>
                <a:gd name="adj2" fmla="val 6748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noProof="1"/>
            </a:p>
          </p:txBody>
        </p:sp>
        <p:sp>
          <p:nvSpPr>
            <p:cNvPr id="17" name="流程图: 可选过程 16"/>
            <p:cNvSpPr/>
            <p:nvPr/>
          </p:nvSpPr>
          <p:spPr>
            <a:xfrm>
              <a:off x="6778" y="8184"/>
              <a:ext cx="3211" cy="1292"/>
            </a:xfrm>
            <a:prstGeom prst="flowChartAlternateProcess">
              <a:avLst/>
            </a:prstGeom>
            <a:solidFill>
              <a:srgbClr val="5EB6E8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noProof="1">
                  <a:latin typeface="微软雅黑" panose="020B0503020204020204" charset="-122"/>
                  <a:ea typeface="楷体_GB2312" panose="02010609030101010101" pitchFamily="49" charset="-122"/>
                </a:rPr>
                <a:t>量 化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5749" y="184150"/>
            <a:ext cx="751565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1.2.3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数据编码</a:t>
            </a:r>
            <a:r>
              <a:rPr lang="en-US" altLang="zh-CN" sz="4000" b="1" kern="0" dirty="0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+mj-cs"/>
              </a:rPr>
              <a:t>——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图像编码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8815" y="1047501"/>
            <a:ext cx="76028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图像的采样</a:t>
            </a:r>
          </a:p>
        </p:txBody>
      </p:sp>
      <p:sp>
        <p:nvSpPr>
          <p:cNvPr id="7" name="等腰三角形 8"/>
          <p:cNvSpPr/>
          <p:nvPr/>
        </p:nvSpPr>
        <p:spPr>
          <a:xfrm rot="5400000">
            <a:off x="508266" y="1404476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40" name="任意多边形 16"/>
          <p:cNvSpPr/>
          <p:nvPr/>
        </p:nvSpPr>
        <p:spPr>
          <a:xfrm rot="10800000" flipH="1">
            <a:off x="232996" y="1967692"/>
            <a:ext cx="8678007" cy="4548854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2" descr="C:\Users\liuzhaobin\Desktop\ppt图\图片1副本.png图片1副本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8391" y="2444718"/>
            <a:ext cx="4504456" cy="3386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5590572" y="2708467"/>
            <a:ext cx="2604304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noProof="1">
                <a:latin typeface="微软雅黑" panose="020B0503020204020204" charset="-122"/>
                <a:ea typeface="楷体_GB2312" panose="02010609030101010101" pitchFamily="49" charset="-122"/>
              </a:rPr>
              <a:t>　　用若干个纵横排列的点来描述一幅图像，这些点称为像素。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000" b="1" noProof="1">
                <a:latin typeface="微软雅黑" panose="020B0503020204020204" charset="-122"/>
                <a:ea typeface="楷体_GB2312" panose="02010609030101010101" pitchFamily="49" charset="-122"/>
              </a:rPr>
              <a:t>　　采样质量的高低用图像分辨率（也称像素密度）来衡量。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5750" y="184150"/>
            <a:ext cx="738904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1.2.3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数据编码</a:t>
            </a:r>
            <a:r>
              <a:rPr lang="en-US" altLang="zh-CN" sz="4000" b="1" kern="0" dirty="0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+mj-cs"/>
              </a:rPr>
              <a:t>——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图像编码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8815" y="1047501"/>
            <a:ext cx="76028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图像的量化</a:t>
            </a:r>
          </a:p>
        </p:txBody>
      </p:sp>
      <p:sp>
        <p:nvSpPr>
          <p:cNvPr id="7" name="等腰三角形 8"/>
          <p:cNvSpPr/>
          <p:nvPr/>
        </p:nvSpPr>
        <p:spPr>
          <a:xfrm rot="5400000">
            <a:off x="508266" y="1404476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40" name="任意多边形 16"/>
          <p:cNvSpPr/>
          <p:nvPr/>
        </p:nvSpPr>
        <p:spPr>
          <a:xfrm rot="10800000" flipH="1">
            <a:off x="232996" y="1967692"/>
            <a:ext cx="8678007" cy="4548854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95960" y="4342130"/>
            <a:ext cx="775208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noProof="1">
                <a:latin typeface="微软雅黑" panose="020B0503020204020204" charset="-122"/>
                <a:ea typeface="楷体_GB2312" panose="02010609030101010101" pitchFamily="49" charset="-122"/>
              </a:rPr>
              <a:t>　　要使用多大范围的数值来表示图像采样之后的每一个点。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b="1" noProof="1">
                <a:latin typeface="微软雅黑" panose="020B0503020204020204" charset="-122"/>
                <a:ea typeface="楷体_GB2312" panose="02010609030101010101" pitchFamily="49" charset="-122"/>
              </a:rPr>
              <a:t>　　量化的参数之一是图像能够容纳的颜色总数，它反映了采样的质量。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b="1" noProof="1">
                <a:latin typeface="微软雅黑" panose="020B0503020204020204" charset="-122"/>
                <a:ea typeface="楷体_GB2312" panose="02010609030101010101" pitchFamily="49" charset="-122"/>
              </a:rPr>
              <a:t>　　量化位数也称颜色深度。量化位数越多，图像的色彩就越丰富，图像占用的存储空间也就越大。</a:t>
            </a:r>
          </a:p>
        </p:txBody>
      </p:sp>
      <p:pic>
        <p:nvPicPr>
          <p:cNvPr id="10" name="图片 3" descr="量化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64" y="2143134"/>
            <a:ext cx="5881869" cy="196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85750" y="184150"/>
            <a:ext cx="758425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1.2.3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数据编码</a:t>
            </a:r>
            <a:r>
              <a:rPr lang="en-US" altLang="zh-CN" sz="4000" b="1" kern="0" dirty="0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+mj-cs"/>
              </a:rPr>
              <a:t>——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图像编码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8815" y="1047501"/>
            <a:ext cx="76028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图像的编码</a:t>
            </a:r>
          </a:p>
        </p:txBody>
      </p:sp>
      <p:sp>
        <p:nvSpPr>
          <p:cNvPr id="7" name="等腰三角形 8"/>
          <p:cNvSpPr/>
          <p:nvPr/>
        </p:nvSpPr>
        <p:spPr>
          <a:xfrm rot="5400000">
            <a:off x="508266" y="1404476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40" name="任意多边形 16"/>
          <p:cNvSpPr/>
          <p:nvPr/>
        </p:nvSpPr>
        <p:spPr>
          <a:xfrm rot="10800000" flipH="1">
            <a:off x="232996" y="1967692"/>
            <a:ext cx="8678007" cy="4548854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94929" y="2424884"/>
            <a:ext cx="7534701" cy="3133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b="1" noProof="1">
                <a:latin typeface="微软雅黑" panose="020B0503020204020204" charset="-122"/>
                <a:ea typeface="楷体_GB2312" panose="02010609030101010101" pitchFamily="49" charset="-122"/>
              </a:rPr>
              <a:t>　　</a:t>
            </a:r>
            <a:r>
              <a:rPr lang="zh-CN" altLang="en-US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数字化后得到的图像上的每个像素都需要用相应的颜色编码来表示。</a:t>
            </a:r>
          </a:p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例如，在</a:t>
            </a:r>
            <a:r>
              <a:rPr lang="en-US" altLang="zh-CN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1</a:t>
            </a:r>
            <a:r>
              <a:rPr lang="zh-CN" altLang="en-US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位位图中，只要用</a:t>
            </a:r>
            <a:r>
              <a:rPr lang="en-US" altLang="zh-CN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1</a:t>
            </a:r>
            <a:r>
              <a:rPr lang="zh-CN" altLang="en-US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位二进制数表示黑色或白色，但在</a:t>
            </a:r>
            <a:r>
              <a:rPr lang="en-US" altLang="zh-CN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24</a:t>
            </a:r>
            <a:r>
              <a:rPr lang="zh-CN" altLang="en-US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位位图中，要用</a:t>
            </a:r>
            <a:r>
              <a:rPr lang="en-US" altLang="zh-CN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24</a:t>
            </a:r>
            <a:r>
              <a:rPr lang="zh-CN" altLang="en-US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位二进制数表示每一种颜色，白色的二进制编码是</a:t>
            </a:r>
            <a:r>
              <a:rPr lang="en-US" altLang="zh-CN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111111111111111111111111</a:t>
            </a:r>
            <a:r>
              <a:rPr lang="zh-CN" altLang="en-US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，转换成十六进制是</a:t>
            </a:r>
            <a:r>
              <a:rPr lang="en-US" altLang="zh-CN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#FFFFFF</a:t>
            </a:r>
            <a:r>
              <a:rPr lang="zh-CN" altLang="en-US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。</a:t>
            </a:r>
          </a:p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</a:t>
            </a:r>
            <a:r>
              <a:rPr lang="en-US" altLang="zh-CN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BMP</a:t>
            </a:r>
            <a:r>
              <a:rPr lang="zh-CN" altLang="en-US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位图格式是图像文件的一种基本格式，由于未经压缩，</a:t>
            </a:r>
            <a:r>
              <a:rPr lang="en-US" altLang="zh-CN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BMP</a:t>
            </a:r>
            <a:r>
              <a:rPr lang="zh-CN" altLang="en-US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文件占用的存储空间通常会比较大，不适合网络传输。</a:t>
            </a:r>
          </a:p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网络上常见的</a:t>
            </a:r>
            <a:r>
              <a:rPr lang="en-US" altLang="zh-CN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J</a:t>
            </a:r>
            <a:r>
              <a:rPr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PG/JPEG、PNG</a:t>
            </a:r>
            <a:r>
              <a:rPr lang="zh-CN" altLang="en-US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等图像格式都采用了特殊的编码技术来压缩其信息量。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5750" y="184150"/>
            <a:ext cx="766644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1.2.3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数据编码</a:t>
            </a:r>
            <a:r>
              <a:rPr lang="en-US" altLang="zh-CN" sz="4000" b="1" kern="0" dirty="0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+mj-cs"/>
              </a:rPr>
              <a:t>——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图像编码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8815" y="1047501"/>
            <a:ext cx="76028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活动一：观察和探究图像文件</a:t>
            </a:r>
          </a:p>
        </p:txBody>
      </p:sp>
      <p:sp>
        <p:nvSpPr>
          <p:cNvPr id="7" name="等腰三角形 8"/>
          <p:cNvSpPr/>
          <p:nvPr/>
        </p:nvSpPr>
        <p:spPr>
          <a:xfrm rot="5400000">
            <a:off x="508266" y="1404476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40" name="任意多边形 16"/>
          <p:cNvSpPr/>
          <p:nvPr/>
        </p:nvSpPr>
        <p:spPr>
          <a:xfrm rot="10800000" flipH="1">
            <a:off x="232996" y="1967692"/>
            <a:ext cx="8678007" cy="4548854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972272" y="2760550"/>
            <a:ext cx="7211029" cy="2435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latin typeface="微软雅黑" panose="020B0503020204020204" charset="-122"/>
                <a:ea typeface="楷体_GB2312" panose="02010609030101010101" pitchFamily="49" charset="-122"/>
              </a:rPr>
              <a:t>　　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请用“画图”软件打开教师共享文件夹中的两个位图文件，将文件放大，并加上网格线，加上缩略图，仔细观察其中的像素颜色。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查看两个文件的“文件属性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—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详细信息”，记录图像的尺寸、位深度（即颜色深度）和文件大小（字节）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,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探究其文件大小和图像尺寸、位深度的关系。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5749" y="184150"/>
            <a:ext cx="773836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1.2.3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数据编码</a:t>
            </a:r>
            <a:r>
              <a:rPr lang="en-US" altLang="zh-CN" sz="4000" b="1" kern="0" dirty="0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+mj-cs"/>
              </a:rPr>
              <a:t>——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图像编码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8815" y="1047501"/>
            <a:ext cx="76028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位图文件大小计算公式</a:t>
            </a:r>
          </a:p>
        </p:txBody>
      </p:sp>
      <p:sp>
        <p:nvSpPr>
          <p:cNvPr id="7" name="等腰三角形 8"/>
          <p:cNvSpPr/>
          <p:nvPr/>
        </p:nvSpPr>
        <p:spPr>
          <a:xfrm rot="5400000">
            <a:off x="508266" y="1404476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40" name="任意多边形 16"/>
          <p:cNvSpPr/>
          <p:nvPr/>
        </p:nvSpPr>
        <p:spPr>
          <a:xfrm rot="10800000" flipH="1">
            <a:off x="232996" y="1967692"/>
            <a:ext cx="8678007" cy="4548854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972272" y="3188813"/>
            <a:ext cx="7211029" cy="2820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latin typeface="微软雅黑" panose="020B0503020204020204" charset="-122"/>
                <a:ea typeface="楷体_GB2312" panose="02010609030101010101" pitchFamily="49" charset="-122"/>
              </a:rPr>
              <a:t>　　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如果手机拍照的尺寸是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1</a:t>
            </a:r>
            <a:r>
              <a:rPr lang="en-US" altLang="zh-CN" sz="1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920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×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1</a:t>
            </a:r>
            <a:r>
              <a:rPr lang="en-US" altLang="zh-CN" sz="1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080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，如果保存成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24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位位图文件的话，需要多少空间呢？</a:t>
            </a:r>
            <a:endParaRPr lang="en-US" altLang="zh-CN" sz="2000" b="1" noProof="1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</a:t>
            </a:r>
            <a:endParaRPr lang="en-US" altLang="zh-CN" sz="2000" b="1" noProof="1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1</a:t>
            </a:r>
            <a:r>
              <a:rPr lang="en-US" altLang="zh-CN" sz="1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920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  <a:sym typeface="+mn-ea"/>
              </a:rPr>
              <a:t>×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1</a:t>
            </a:r>
            <a:r>
              <a:rPr lang="en-US" altLang="zh-CN" sz="1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080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  <a:sym typeface="+mn-ea"/>
              </a:rPr>
              <a:t>×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24/8 = 6</a:t>
            </a:r>
            <a:r>
              <a:rPr lang="en-US" altLang="zh-CN" sz="1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220</a:t>
            </a:r>
            <a:r>
              <a:rPr lang="en-US" altLang="zh-CN" sz="1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800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B = 6</a:t>
            </a:r>
            <a:r>
              <a:rPr lang="en-US" altLang="zh-CN" sz="1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075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KB</a:t>
            </a:r>
            <a:endParaRPr lang="zh-CN" altLang="en-US" sz="2000" b="1" noProof="1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≈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5.9</a:t>
            </a:r>
            <a:r>
              <a:rPr lang="zh-CN" altLang="en-US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MB</a:t>
            </a:r>
            <a:endParaRPr lang="zh-CN" altLang="en-US" sz="2000" b="1" noProof="1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defRPr/>
            </a:pPr>
            <a:endParaRPr lang="zh-CN" altLang="en-US" sz="2000" b="1" noProof="1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22630" y="2315210"/>
            <a:ext cx="7934960" cy="624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zh-CN" altLang="en-US" sz="2000" b="1" noProof="1">
                <a:solidFill>
                  <a:schemeClr val="bg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位图文件大小</a:t>
            </a:r>
            <a:r>
              <a:rPr lang="en-US" altLang="zh-CN" sz="2000" b="1" noProof="1">
                <a:solidFill>
                  <a:schemeClr val="bg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=</a:t>
            </a:r>
            <a:r>
              <a:rPr lang="zh-CN" altLang="en-US" sz="2000" b="1" noProof="1">
                <a:solidFill>
                  <a:schemeClr val="bg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水平像素数×垂直像素数×颜色深度/8（Byte，字节）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5749" y="184150"/>
            <a:ext cx="750206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1.2.3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数据编码</a:t>
            </a:r>
            <a:r>
              <a:rPr lang="en-US" altLang="zh-CN" sz="4000" b="1" kern="0" dirty="0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+mj-cs"/>
              </a:rPr>
              <a:t>——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图像编码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3ad4e25c-9d03-467f-9d80-52e4b3dbebcb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</TotalTime>
  <Words>211</Words>
  <Application>Microsoft Office PowerPoint</Application>
  <PresentationFormat>全屏显示(4:3)</PresentationFormat>
  <Paragraphs>83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微软雅黑</vt:lpstr>
      <vt:lpstr>Arial</vt:lpstr>
      <vt:lpstr>宋体</vt:lpstr>
      <vt:lpstr>Calibri Light</vt:lpstr>
      <vt:lpstr>楷体_GB2312</vt:lpstr>
      <vt:lpstr>Calibri</vt:lpstr>
      <vt:lpstr>楷体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hammer Hsu</dc:creator>
  <cp:lastModifiedBy>Microsoft 帐户</cp:lastModifiedBy>
  <cp:revision>124</cp:revision>
  <dcterms:created xsi:type="dcterms:W3CDTF">2019-04-15T01:46:00Z</dcterms:created>
  <dcterms:modified xsi:type="dcterms:W3CDTF">2020-03-31T07:21:12Z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